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5720"/>
            <a:ext cx="9071280" cy="43902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s-CO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s-CO" sz="1800" spc="-1" strike="noStrike">
                <a:latin typeface="Arial"/>
              </a:rPr>
              <a:t>Pulse para </a:t>
            </a:r>
            <a:r>
              <a:rPr b="0" lang="es-CO" sz="1800" spc="-1" strike="noStrike">
                <a:latin typeface="Arial"/>
              </a:rPr>
              <a:t>editar el formato </a:t>
            </a:r>
            <a:r>
              <a:rPr b="0" lang="es-CO" sz="1800" spc="-1" strike="noStrike">
                <a:latin typeface="Arial"/>
              </a:rPr>
              <a:t>del texto de </a:t>
            </a:r>
            <a:r>
              <a:rPr b="0" lang="es-CO" sz="1800" spc="-1" strike="noStrike">
                <a:latin typeface="Arial"/>
              </a:rPr>
              <a:t>título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 fontScale="9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3200" spc="-1" strike="noStrike">
                <a:latin typeface="Arial"/>
              </a:rPr>
              <a:t>Pulse para editar el formato de esquema del texto</a:t>
            </a:r>
            <a:endParaRPr b="0" lang="es-CO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800" spc="-1" strike="noStrike">
                <a:latin typeface="Arial"/>
              </a:rPr>
              <a:t>Segundo nivel del esquema</a:t>
            </a:r>
            <a:endParaRPr b="0" lang="es-CO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400" spc="-1" strike="noStrike">
                <a:latin typeface="Arial"/>
              </a:rPr>
              <a:t>Tercer nivel del esquema</a:t>
            </a:r>
            <a:endParaRPr b="0" lang="es-CO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000" spc="-1" strike="noStrike">
                <a:latin typeface="Arial"/>
              </a:rPr>
              <a:t>Cuarto nivel del esquema</a:t>
            </a:r>
            <a:endParaRPr b="0" lang="es-CO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latin typeface="Arial"/>
              </a:rPr>
              <a:t>Quinto nivel del esquema</a:t>
            </a:r>
            <a:endParaRPr b="0" lang="es-CO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latin typeface="Arial"/>
              </a:rPr>
              <a:t>Sexto nivel del esquema</a:t>
            </a:r>
            <a:endParaRPr b="0" lang="es-CO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latin typeface="Arial"/>
              </a:rPr>
              <a:t>Séptimo nivel del esquema</a:t>
            </a:r>
            <a:endParaRPr b="0" lang="es-CO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" name="CustomShape 2"/>
          <p:cNvSpPr/>
          <p:nvPr/>
        </p:nvSpPr>
        <p:spPr>
          <a:xfrm>
            <a:off x="864000" y="144000"/>
            <a:ext cx="9071640" cy="1655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" name="" descr=""/>
          <p:cNvPicPr/>
          <p:nvPr/>
        </p:nvPicPr>
        <p:blipFill>
          <a:blip r:embed="rId1"/>
          <a:stretch/>
        </p:blipFill>
        <p:spPr>
          <a:xfrm>
            <a:off x="219240" y="64800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41" name="CustomShape 3"/>
          <p:cNvSpPr/>
          <p:nvPr/>
        </p:nvSpPr>
        <p:spPr>
          <a:xfrm>
            <a:off x="2664000" y="275760"/>
            <a:ext cx="6119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1800" spc="-1" strike="noStrike">
                <a:solidFill>
                  <a:srgbClr val="ceebe6"/>
                </a:solidFill>
                <a:latin typeface="Noto Kufi Arabic"/>
              </a:rPr>
              <a:t>Universidad Distrital Francisco José de Caldas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42" name="CustomShape 4"/>
          <p:cNvSpPr/>
          <p:nvPr/>
        </p:nvSpPr>
        <p:spPr>
          <a:xfrm>
            <a:off x="4104000" y="707760"/>
            <a:ext cx="2375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Facultad Ingeniería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43" name="CustomShape 5"/>
          <p:cNvSpPr/>
          <p:nvPr/>
        </p:nvSpPr>
        <p:spPr>
          <a:xfrm>
            <a:off x="3744000" y="995760"/>
            <a:ext cx="3167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Planeación de Sistemas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44" name="CustomShape 6"/>
          <p:cNvSpPr/>
          <p:nvPr/>
        </p:nvSpPr>
        <p:spPr>
          <a:xfrm>
            <a:off x="2088000" y="2304000"/>
            <a:ext cx="7847640" cy="2231640"/>
          </a:xfrm>
          <a:prstGeom prst="rect">
            <a:avLst/>
          </a:prstGeom>
          <a:solidFill>
            <a:srgbClr val="5f181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7"/>
          <p:cNvSpPr/>
          <p:nvPr/>
        </p:nvSpPr>
        <p:spPr>
          <a:xfrm>
            <a:off x="2376000" y="2746080"/>
            <a:ext cx="7487640" cy="137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800" spc="-1" strike="noStrike">
                <a:solidFill>
                  <a:srgbClr val="d7a8a0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800" spc="-1" strike="noStrike">
              <a:latin typeface="Arial"/>
            </a:endParaRPr>
          </a:p>
        </p:txBody>
      </p:sp>
      <p:sp>
        <p:nvSpPr>
          <p:cNvPr id="46" name="CustomShape 8"/>
          <p:cNvSpPr/>
          <p:nvPr/>
        </p:nvSpPr>
        <p:spPr>
          <a:xfrm>
            <a:off x="7704000" y="1302840"/>
            <a:ext cx="2159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Febrero del 2019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47" name="CustomShape 9"/>
          <p:cNvSpPr/>
          <p:nvPr/>
        </p:nvSpPr>
        <p:spPr>
          <a:xfrm>
            <a:off x="720000" y="4680000"/>
            <a:ext cx="3959640" cy="863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Aprobó:</a:t>
            </a:r>
            <a:endParaRPr b="0" lang="es-CO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161819"/>
                </a:solidFill>
                <a:latin typeface="Noto Kufi Arabic"/>
                <a:ea typeface="DejaVu Sans"/>
              </a:rPr>
              <a:t>Mabel Rubiela Muñoz Garzón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48" name="CustomShape 10"/>
          <p:cNvSpPr/>
          <p:nvPr/>
        </p:nvSpPr>
        <p:spPr>
          <a:xfrm>
            <a:off x="4824000" y="4680000"/>
            <a:ext cx="5111640" cy="863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Presentado por:</a:t>
            </a:r>
            <a:r>
              <a:rPr b="0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161819"/>
                </a:solidFill>
                <a:latin typeface="Noto Kufi Arabic"/>
                <a:ea typeface="DejaVu Sans"/>
              </a:rPr>
              <a:t>Gabriel Vargas Monroy</a:t>
            </a:r>
            <a:endParaRPr b="0" lang="es-CO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156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58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59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60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61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62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C1396437-AB00-4280-BE15-7F70731E7F87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164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Objetivos Específicos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Proponer definiciones sistémicas a errores mas acertadas basados en el diagnostico.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Determinar amenazas y oportunidades, establecer criterios de mercadeo.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Proponer conclusiones adecuadas al sistema y cada uno de los procesos proponiendo un sistema mejor concebido y preparado para su implementación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168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169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71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72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73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74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277EF614-56C5-4770-AC6E-24AF35A8228C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176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Técnicas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Sistemas Blandos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Empresa Sensual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Empresa Inmunologica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Anexo 5 de “Procedimiento de alineamiento de los planes tecnológicos” con el nombre “Estrategia y sistemas de Información”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Metodología de recolección de información de primer nivel con método DELPHI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Método POAM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Método PEEA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Matriz de Boston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sp>
        <p:nvSpPr>
          <p:cNvPr id="177" name="CustomShape 12"/>
          <p:cNvSpPr/>
          <p:nvPr/>
        </p:nvSpPr>
        <p:spPr>
          <a:xfrm>
            <a:off x="8856720" y="4032000"/>
            <a:ext cx="1151640" cy="647640"/>
          </a:xfrm>
          <a:custGeom>
            <a:avLst/>
            <a:gdLst/>
            <a:ahLst/>
            <a:rect l="l" t="t" r="r" b="b"/>
            <a:pathLst>
              <a:path w="3202" h="1801">
                <a:moveTo>
                  <a:pt x="0" y="450"/>
                </a:moveTo>
                <a:lnTo>
                  <a:pt x="2400" y="450"/>
                </a:lnTo>
                <a:lnTo>
                  <a:pt x="2400" y="0"/>
                </a:lnTo>
                <a:lnTo>
                  <a:pt x="3201" y="900"/>
                </a:lnTo>
                <a:lnTo>
                  <a:pt x="2400" y="1800"/>
                </a:lnTo>
                <a:lnTo>
                  <a:pt x="2400" y="1350"/>
                </a:lnTo>
                <a:lnTo>
                  <a:pt x="0" y="1350"/>
                </a:lnTo>
                <a:lnTo>
                  <a:pt x="0" y="450"/>
                </a:lnTo>
              </a:path>
            </a:pathLst>
          </a:cu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0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181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182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83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84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85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86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87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44AD2368-0C72-434D-85C8-4610F8391876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189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Técnicas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Matriz tecnológico de Stackeholder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Cadena de Valor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Diagrama de Gantt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Diagrama Conceptual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pic>
        <p:nvPicPr>
          <p:cNvPr id="190" name="" descr=""/>
          <p:cNvPicPr/>
          <p:nvPr/>
        </p:nvPicPr>
        <p:blipFill>
          <a:blip r:embed="rId2"/>
          <a:stretch/>
        </p:blipFill>
        <p:spPr>
          <a:xfrm>
            <a:off x="6336000" y="2088000"/>
            <a:ext cx="2293920" cy="2293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3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194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195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96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97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98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99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00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EAB0634F-C3CA-469B-A920-FB12AB5A96FC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202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Metodología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Construcción de titulo de proyecto y su respectiva información.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Implementar un ante-proyecto en la Organización,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Construir Mapa Metodológico incluyendo el mapa de proceso para diagrama de Gantt, exponiendo cada uno de los elementos que trae el ante-proyecto.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Construir bajo metodología el Diagrama de Gantt que servirá como herramienta para la construcción de la implementación del sistema y su debido desarrollo.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Con Base a la metodología de la auditoria de riesgos dotada por la ley Sarbanes-Oxley analizar misión y visión del sistema en si, en este caso la organización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sp>
        <p:nvSpPr>
          <p:cNvPr id="203" name="CustomShape 12"/>
          <p:cNvSpPr/>
          <p:nvPr/>
        </p:nvSpPr>
        <p:spPr>
          <a:xfrm>
            <a:off x="8857080" y="4032000"/>
            <a:ext cx="1151640" cy="647640"/>
          </a:xfrm>
          <a:custGeom>
            <a:avLst/>
            <a:gdLst/>
            <a:ahLst/>
            <a:rect l="l" t="t" r="r" b="b"/>
            <a:pathLst>
              <a:path w="3202" h="1801">
                <a:moveTo>
                  <a:pt x="0" y="450"/>
                </a:moveTo>
                <a:lnTo>
                  <a:pt x="2400" y="450"/>
                </a:lnTo>
                <a:lnTo>
                  <a:pt x="2400" y="0"/>
                </a:lnTo>
                <a:lnTo>
                  <a:pt x="3201" y="900"/>
                </a:lnTo>
                <a:lnTo>
                  <a:pt x="2400" y="1800"/>
                </a:lnTo>
                <a:lnTo>
                  <a:pt x="2400" y="1350"/>
                </a:lnTo>
                <a:lnTo>
                  <a:pt x="0" y="1350"/>
                </a:lnTo>
                <a:lnTo>
                  <a:pt x="0" y="450"/>
                </a:lnTo>
              </a:path>
            </a:pathLst>
          </a:cu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6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207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208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09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10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11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12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13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0FD4B91B-BEE1-4F23-BD8D-AD403A605004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215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Metodología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6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Generar despliegue de preguntas con respecto para entender la base del sistema y de sus sub-sistemas.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6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Bajo la ayuda de la complejidad y el pensamiento sistémico, construir y analizar dicha misión, visión y dar evaluarlo par a la organización y el entorno en si.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6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Investigar y hacer un procesos de historia empresarial con la base de hacer un estado del arte.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6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Verificar y revisar la estructura actual de la organización, comprendiendo su metodología, sus planes y analizando sus políticas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6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Diseñar un diagrama organizacional con cada uno de los indicadores de gestión del sistema.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sp>
        <p:nvSpPr>
          <p:cNvPr id="216" name="CustomShape 12"/>
          <p:cNvSpPr/>
          <p:nvPr/>
        </p:nvSpPr>
        <p:spPr>
          <a:xfrm>
            <a:off x="8857080" y="4032000"/>
            <a:ext cx="1151640" cy="647640"/>
          </a:xfrm>
          <a:custGeom>
            <a:avLst/>
            <a:gdLst/>
            <a:ahLst/>
            <a:rect l="l" t="t" r="r" b="b"/>
            <a:pathLst>
              <a:path w="3202" h="1801">
                <a:moveTo>
                  <a:pt x="0" y="450"/>
                </a:moveTo>
                <a:lnTo>
                  <a:pt x="2400" y="450"/>
                </a:lnTo>
                <a:lnTo>
                  <a:pt x="2400" y="0"/>
                </a:lnTo>
                <a:lnTo>
                  <a:pt x="3201" y="900"/>
                </a:lnTo>
                <a:lnTo>
                  <a:pt x="2400" y="1800"/>
                </a:lnTo>
                <a:lnTo>
                  <a:pt x="2400" y="1350"/>
                </a:lnTo>
                <a:lnTo>
                  <a:pt x="0" y="1350"/>
                </a:lnTo>
                <a:lnTo>
                  <a:pt x="0" y="450"/>
                </a:lnTo>
              </a:path>
            </a:pathLst>
          </a:cu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9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220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221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22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23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24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25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26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E47A72B9-EEBB-4334-AB6B-403D826EEF72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228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Metodología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11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Revisar en la organización general el proceso de comunicación interna y externa del sistema, revisando la gravedad de cada uno, esto con base a la metodología de Andrade para comunicación en organizaciones.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11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Contrastar los niveles funcionales del sistema.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11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Verificar con la definición del sistema dado bajo el esquema, en el anexo 5 de “Procedimiento de alineamiento de los planes tecnológicos” con el nombre “Estrategia y sistemas de Información”: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8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Dirección</a:t>
            </a:r>
            <a:endParaRPr b="0" lang="es-CO" sz="8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8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Mantencion</a:t>
            </a:r>
            <a:endParaRPr b="0" lang="es-CO" sz="8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8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Producción</a:t>
            </a:r>
            <a:endParaRPr b="0" lang="es-CO" sz="8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8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Apoyo</a:t>
            </a:r>
            <a:endParaRPr b="0" lang="es-CO" sz="8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8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Adaptación</a:t>
            </a:r>
            <a:endParaRPr b="0" lang="es-CO" sz="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800" spc="-1" strike="noStrike">
              <a:latin typeface="Arial"/>
            </a:endParaRPr>
          </a:p>
        </p:txBody>
      </p:sp>
      <p:sp>
        <p:nvSpPr>
          <p:cNvPr id="229" name="CustomShape 12"/>
          <p:cNvSpPr/>
          <p:nvPr/>
        </p:nvSpPr>
        <p:spPr>
          <a:xfrm>
            <a:off x="8857080" y="4032000"/>
            <a:ext cx="1151640" cy="647640"/>
          </a:xfrm>
          <a:custGeom>
            <a:avLst/>
            <a:gdLst/>
            <a:ahLst/>
            <a:rect l="l" t="t" r="r" b="b"/>
            <a:pathLst>
              <a:path w="3202" h="1801">
                <a:moveTo>
                  <a:pt x="0" y="450"/>
                </a:moveTo>
                <a:lnTo>
                  <a:pt x="2400" y="450"/>
                </a:lnTo>
                <a:lnTo>
                  <a:pt x="2400" y="0"/>
                </a:lnTo>
                <a:lnTo>
                  <a:pt x="3201" y="900"/>
                </a:lnTo>
                <a:lnTo>
                  <a:pt x="2400" y="1800"/>
                </a:lnTo>
                <a:lnTo>
                  <a:pt x="2400" y="1350"/>
                </a:lnTo>
                <a:lnTo>
                  <a:pt x="0" y="1350"/>
                </a:lnTo>
                <a:lnTo>
                  <a:pt x="0" y="450"/>
                </a:lnTo>
              </a:path>
            </a:pathLst>
          </a:cu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2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233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234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35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36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37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38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39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563188AB-21A2-4358-87E3-9A1DFF39550E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241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Metodología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14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Adelantar investigación del sistema para el análisis de la cadena de valor dentro de la organización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14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Construir una tabla de funciones de software, hardware y los procesos de dichas.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14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Identificar el Proceso Principal de la Organización, los procesos secundarios, y de cada uno de ellos revisar la que afecta directamente al proceso que se esta evaluando, el proceso de aseguramiento de calidad para gestión a tramites.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14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Identificar y analizar las entradas de dicho proceso, generando una comunicación de los sistemas internos e involucrados, ademas del entorno de la organización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sp>
        <p:nvSpPr>
          <p:cNvPr id="242" name="CustomShape 12"/>
          <p:cNvSpPr/>
          <p:nvPr/>
        </p:nvSpPr>
        <p:spPr>
          <a:xfrm>
            <a:off x="8857080" y="4032000"/>
            <a:ext cx="1151640" cy="647640"/>
          </a:xfrm>
          <a:custGeom>
            <a:avLst/>
            <a:gdLst/>
            <a:ahLst/>
            <a:rect l="l" t="t" r="r" b="b"/>
            <a:pathLst>
              <a:path w="3202" h="1801">
                <a:moveTo>
                  <a:pt x="0" y="450"/>
                </a:moveTo>
                <a:lnTo>
                  <a:pt x="2400" y="450"/>
                </a:lnTo>
                <a:lnTo>
                  <a:pt x="2400" y="0"/>
                </a:lnTo>
                <a:lnTo>
                  <a:pt x="3201" y="900"/>
                </a:lnTo>
                <a:lnTo>
                  <a:pt x="2400" y="1800"/>
                </a:lnTo>
                <a:lnTo>
                  <a:pt x="2400" y="1350"/>
                </a:lnTo>
                <a:lnTo>
                  <a:pt x="0" y="1350"/>
                </a:lnTo>
                <a:lnTo>
                  <a:pt x="0" y="450"/>
                </a:lnTo>
              </a:path>
            </a:pathLst>
          </a:cu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5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246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247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50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51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52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A20A82FE-B683-4A69-97A1-2A786AB610DE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254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Metodología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18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Desarrollar un diagnostico estratégico del sistema para el proceso de investigación del mismo esto incluye: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    </a:t>
            </a: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POAM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    </a:t>
            </a: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PEEA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    </a:t>
            </a: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Matriz de Boston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18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Revisar Variables internas del Sistema y de Cada proceso, revisándolo con respecto al entorno y su comportamiento, esto con las preguntas del análisis de DELPHI hechas.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sp>
        <p:nvSpPr>
          <p:cNvPr id="255" name="CustomShape 12"/>
          <p:cNvSpPr/>
          <p:nvPr/>
        </p:nvSpPr>
        <p:spPr>
          <a:xfrm>
            <a:off x="8857080" y="4032000"/>
            <a:ext cx="1151640" cy="647640"/>
          </a:xfrm>
          <a:custGeom>
            <a:avLst/>
            <a:gdLst/>
            <a:ahLst/>
            <a:rect l="l" t="t" r="r" b="b"/>
            <a:pathLst>
              <a:path w="3202" h="1801">
                <a:moveTo>
                  <a:pt x="0" y="450"/>
                </a:moveTo>
                <a:lnTo>
                  <a:pt x="2400" y="450"/>
                </a:lnTo>
                <a:lnTo>
                  <a:pt x="2400" y="0"/>
                </a:lnTo>
                <a:lnTo>
                  <a:pt x="3201" y="900"/>
                </a:lnTo>
                <a:lnTo>
                  <a:pt x="2400" y="1800"/>
                </a:lnTo>
                <a:lnTo>
                  <a:pt x="2400" y="1350"/>
                </a:lnTo>
                <a:lnTo>
                  <a:pt x="0" y="1350"/>
                </a:lnTo>
                <a:lnTo>
                  <a:pt x="0" y="450"/>
                </a:lnTo>
              </a:path>
            </a:pathLst>
          </a:cu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58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259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260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61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62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63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64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65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91EBC2AC-4297-4FCF-9D70-3ADBCA81D4F2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267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Metodología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20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Definir: 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Amenazas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Riegos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Oportunidades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20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Construir matriz de stakeholder.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 startAt="20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Generar respectivas conclusiones.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pic>
        <p:nvPicPr>
          <p:cNvPr id="268" name="" descr=""/>
          <p:cNvPicPr/>
          <p:nvPr/>
        </p:nvPicPr>
        <p:blipFill>
          <a:blip r:embed="rId2"/>
          <a:stretch/>
        </p:blipFill>
        <p:spPr>
          <a:xfrm>
            <a:off x="6768000" y="2088000"/>
            <a:ext cx="2159640" cy="2159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1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272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273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74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75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76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77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78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A98AE825-12AF-431A-977D-4A74AB88F75D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280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Mapa Metodológica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pic>
        <p:nvPicPr>
          <p:cNvPr id="281" name="" descr=""/>
          <p:cNvPicPr/>
          <p:nvPr/>
        </p:nvPicPr>
        <p:blipFill>
          <a:blip r:embed="rId2"/>
          <a:stretch/>
        </p:blipFill>
        <p:spPr>
          <a:xfrm>
            <a:off x="278280" y="2244600"/>
            <a:ext cx="9657360" cy="2003040"/>
          </a:xfrm>
          <a:prstGeom prst="rect">
            <a:avLst/>
          </a:prstGeom>
          <a:ln>
            <a:solidFill>
              <a:srgbClr val="155149"/>
            </a:solidFill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52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53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54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55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56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57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58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01F2FE65-37E1-4C24-B1C0-C43504439472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60" name="CustomShape 11"/>
          <p:cNvSpPr/>
          <p:nvPr/>
        </p:nvSpPr>
        <p:spPr>
          <a:xfrm>
            <a:off x="1224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Indice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Justificación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Objetivos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General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Específicos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Técnicas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Metodología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Mapa Mental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Cronograma</a:t>
            </a:r>
            <a:endParaRPr b="0" lang="es-CO" sz="1200" spc="-1" strike="noStrike"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2"/>
          <a:stretch/>
        </p:blipFill>
        <p:spPr>
          <a:xfrm>
            <a:off x="7040160" y="2016360"/>
            <a:ext cx="2319840" cy="2319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7524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4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285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286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87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88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89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90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91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4B5E23DE-3CA6-4E0E-93FD-10C394BE94F6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293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Mapa Metodológica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pic>
        <p:nvPicPr>
          <p:cNvPr id="294" name="" descr=""/>
          <p:cNvPicPr/>
          <p:nvPr/>
        </p:nvPicPr>
        <p:blipFill>
          <a:blip r:embed="rId2"/>
          <a:stretch/>
        </p:blipFill>
        <p:spPr>
          <a:xfrm>
            <a:off x="1152000" y="1781280"/>
            <a:ext cx="7752240" cy="2898360"/>
          </a:xfrm>
          <a:prstGeom prst="rect">
            <a:avLst/>
          </a:prstGeom>
          <a:ln>
            <a:solidFill>
              <a:srgbClr val="155149"/>
            </a:solidFill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7524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6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7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298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299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300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301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302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303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304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B6724993-A26B-4436-939F-8933002DFC68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306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Referencias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1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Organización de Naciones Unidas(ONU); Klass Esser,Wolfgang Hillerbrand,Dirk Messner,Jorg Meyer-Stamer; Santiago de Chile - 1998;Competitividad Sistémica Nuevo desafió para las empresas y la política; Capitulo 4.</a:t>
            </a:r>
            <a:endParaRPr b="0" lang="es-CO" sz="11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1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    </a:t>
            </a:r>
            <a:r>
              <a:rPr b="0" lang="es-CO" sz="11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Organización Mundial del Comercio(OMC); 8 y 9 abril del 2013; Comercio Electrónico y Nuevas Tecnologías en Paises en Via de Desarrollo.</a:t>
            </a:r>
            <a:endParaRPr b="0" lang="es-CO" sz="11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1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    </a:t>
            </a:r>
            <a:r>
              <a:rPr b="0" lang="es-CO" sz="11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Freeman, R. E. (1984). Strategic Management: A Stakeholder Approach. Boston: Pitman.</a:t>
            </a:r>
            <a:endParaRPr b="0" lang="es-CO" sz="11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1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    </a:t>
            </a:r>
            <a:r>
              <a:rPr b="0" lang="es-CO" sz="11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Andrade, H. (2005). Comunicación organizacional interna: procesos, disciplina y técnica. España: Gesbiblo S.L.</a:t>
            </a:r>
            <a:endParaRPr b="0" lang="es-CO" sz="11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1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    </a:t>
            </a:r>
            <a:r>
              <a:rPr b="0" lang="es-CO" sz="11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FORMACIÓN DEL PROFESORADO UNIVERSITARIO EN TIC. APLICACIÓN DEL MÉTODO DELPHI PARA LA SELECCIÓN DE LOS CONTENIDOS FORMATIVOS</a:t>
            </a:r>
            <a:endParaRPr b="0" lang="es-CO" sz="11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1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1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1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4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65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66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67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68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69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70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71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145FD4B3-79A5-47C9-838C-F27900549EDD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73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Justificación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i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Las entidades de salud del mundo en la actualidad han estado atravesando fases de renovación y automatización de cada uno de los procesos de gestión de la información, esto a base de apoyar el tratamiento de la toma de decisiones a nivel de la planeación que lleve a cumplir los objetivos misionales de la organización y en consecuencia encaminarse a los propósitos visionales de la entidad, siempre con una perspectiva holística y sinérgica del sistema y su entorno.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sp>
        <p:nvSpPr>
          <p:cNvPr id="74" name="CustomShape 12"/>
          <p:cNvSpPr/>
          <p:nvPr/>
        </p:nvSpPr>
        <p:spPr>
          <a:xfrm>
            <a:off x="8496000" y="3888000"/>
            <a:ext cx="1151640" cy="647640"/>
          </a:xfrm>
          <a:custGeom>
            <a:avLst/>
            <a:gdLst/>
            <a:ahLst/>
            <a:rect l="l" t="t" r="r" b="b"/>
            <a:pathLst>
              <a:path w="3202" h="1801">
                <a:moveTo>
                  <a:pt x="0" y="450"/>
                </a:moveTo>
                <a:lnTo>
                  <a:pt x="2400" y="450"/>
                </a:lnTo>
                <a:lnTo>
                  <a:pt x="2400" y="0"/>
                </a:lnTo>
                <a:lnTo>
                  <a:pt x="3201" y="900"/>
                </a:lnTo>
                <a:lnTo>
                  <a:pt x="2400" y="1800"/>
                </a:lnTo>
                <a:lnTo>
                  <a:pt x="2400" y="1350"/>
                </a:lnTo>
                <a:lnTo>
                  <a:pt x="0" y="1350"/>
                </a:lnTo>
                <a:lnTo>
                  <a:pt x="0" y="450"/>
                </a:lnTo>
              </a:path>
            </a:pathLst>
          </a:cu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7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78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79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80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81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82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83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84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349AA332-435E-4A9E-9EA5-A47CBC91FCB1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86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Justificación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i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A medida que las empresas elaboran productos más complejos, van creciendo las exigencias al entorno comunal, regional y nacional. Tanto la idea de que el Estado, como centro rector de la sociedad, es el único capaz de conducir los procesos tecnológicos y económicos, como el dogma de la subsidiariedad del estado frente a los procesos del mercado, Esto Incluye entidades de servicios públicos como lo son los de salud, transporte, agua, etc.</a:t>
            </a: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 1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sp>
        <p:nvSpPr>
          <p:cNvPr id="87" name="CustomShape 12"/>
          <p:cNvSpPr/>
          <p:nvPr/>
        </p:nvSpPr>
        <p:spPr>
          <a:xfrm>
            <a:off x="8856000" y="4032000"/>
            <a:ext cx="1151640" cy="647640"/>
          </a:xfrm>
          <a:custGeom>
            <a:avLst/>
            <a:gdLst/>
            <a:ahLst/>
            <a:rect l="l" t="t" r="r" b="b"/>
            <a:pathLst>
              <a:path w="3202" h="1801">
                <a:moveTo>
                  <a:pt x="0" y="450"/>
                </a:moveTo>
                <a:lnTo>
                  <a:pt x="2400" y="450"/>
                </a:lnTo>
                <a:lnTo>
                  <a:pt x="2400" y="0"/>
                </a:lnTo>
                <a:lnTo>
                  <a:pt x="3201" y="900"/>
                </a:lnTo>
                <a:lnTo>
                  <a:pt x="2400" y="1800"/>
                </a:lnTo>
                <a:lnTo>
                  <a:pt x="2400" y="1350"/>
                </a:lnTo>
                <a:lnTo>
                  <a:pt x="0" y="1350"/>
                </a:lnTo>
                <a:lnTo>
                  <a:pt x="0" y="450"/>
                </a:lnTo>
              </a:path>
            </a:pathLst>
          </a:cu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13"/>
          <p:cNvSpPr/>
          <p:nvPr/>
        </p:nvSpPr>
        <p:spPr>
          <a:xfrm>
            <a:off x="288000" y="3960000"/>
            <a:ext cx="8135640" cy="863640"/>
          </a:xfrm>
          <a:prstGeom prst="rect">
            <a:avLst/>
          </a:prstGeom>
          <a:solidFill>
            <a:srgbClr val="ececec"/>
          </a:solidFill>
          <a:ln>
            <a:solidFill>
              <a:srgbClr val="155149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just">
              <a:lnSpc>
                <a:spcPct val="100000"/>
              </a:lnSpc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1. Organización de Naciones Unidas(ONU); Klass Esser,Wolfgang Hillerbrand,Dirk Messner,Jorg Meyer-Stamer; Santiago de Chile - 1998;Competitividad Sistémica Nuevo desafió para las empresas y la política; Capitulo 4.</a:t>
            </a:r>
            <a:endParaRPr b="0" lang="es-CO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92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93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94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95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96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97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98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17D60C17-800B-44FA-A713-2A6E8985C5DB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100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Justificación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Además, hay que admitir que </a:t>
            </a:r>
            <a:r>
              <a:rPr b="0" i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hay un abismo tecnológico entre los diversos continentes desde el punto de vista de gestión, tecnología, preparación académica y sistémica</a:t>
            </a: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 2; Sin embargo, esta no es pretexto para que organizaciones latinoamericanas no </a:t>
            </a:r>
            <a:r>
              <a:rPr b="0" i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tengan claro sus propios objetivos y conciban alertas tempranas para la explotación de oportunidades, estar preparados ante amenazas, y analizar tanto interna como externa la organización, esto, siempre buscando una organización inteligente y en estado emergente ante situaciones que pueden llegar a ser criticas y precarias</a:t>
            </a: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 3.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sp>
        <p:nvSpPr>
          <p:cNvPr id="101" name="CustomShape 12"/>
          <p:cNvSpPr/>
          <p:nvPr/>
        </p:nvSpPr>
        <p:spPr>
          <a:xfrm>
            <a:off x="8496360" y="3888000"/>
            <a:ext cx="1151640" cy="647640"/>
          </a:xfrm>
          <a:custGeom>
            <a:avLst/>
            <a:gdLst/>
            <a:ahLst/>
            <a:rect l="l" t="t" r="r" b="b"/>
            <a:pathLst>
              <a:path w="3202" h="1801">
                <a:moveTo>
                  <a:pt x="0" y="450"/>
                </a:moveTo>
                <a:lnTo>
                  <a:pt x="2400" y="450"/>
                </a:lnTo>
                <a:lnTo>
                  <a:pt x="2400" y="0"/>
                </a:lnTo>
                <a:lnTo>
                  <a:pt x="3201" y="900"/>
                </a:lnTo>
                <a:lnTo>
                  <a:pt x="2400" y="1800"/>
                </a:lnTo>
                <a:lnTo>
                  <a:pt x="2400" y="1350"/>
                </a:lnTo>
                <a:lnTo>
                  <a:pt x="0" y="1350"/>
                </a:lnTo>
                <a:lnTo>
                  <a:pt x="0" y="450"/>
                </a:lnTo>
              </a:path>
            </a:pathLst>
          </a:cu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13"/>
          <p:cNvSpPr/>
          <p:nvPr/>
        </p:nvSpPr>
        <p:spPr>
          <a:xfrm>
            <a:off x="288000" y="3960000"/>
            <a:ext cx="8135640" cy="863640"/>
          </a:xfrm>
          <a:prstGeom prst="rect">
            <a:avLst/>
          </a:prstGeom>
          <a:solidFill>
            <a:srgbClr val="ececec"/>
          </a:solidFill>
          <a:ln>
            <a:solidFill>
              <a:srgbClr val="155149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just">
              <a:lnSpc>
                <a:spcPct val="100000"/>
              </a:lnSpc>
            </a:pPr>
            <a:r>
              <a:rPr b="0" lang="es-CO" sz="11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2. Organización Mundial del Comercio(OMC); 8 y 9 abril del 2013; Comercio Electrónico y Nuevas Tecnologías en Paises en Via de Desarrollo.</a:t>
            </a:r>
            <a:endParaRPr b="0" lang="es-CO" sz="11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s-CO" sz="11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3. Freeman, R. E. (1984). Strategic Management: A Stakeholder Approach. Boston: Pitman.</a:t>
            </a:r>
            <a:endParaRPr b="0" lang="es-CO" sz="1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106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107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08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09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10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11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12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C772CC37-DE25-4FA8-86BF-7D497886D423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114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Justificación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Ante todo ello, se propone un plan de gestión de la información para la atención de los tramites y el aseguramiento de la calidad del servicio dentro de la organización, para ello se usaran herramientas como lo son la teoría general de sistemas, sistemas adaptativos y complejos(CAS), gestión de riesgos y organizaciones inteligentes en búsqueda de encaminar a la organización a competir y cooperar con clientes, organizaciones y/o en cualquier industria, mercado y localización primeramente en la nación, con miras de extenderse a otras regiones del globo y diversificar mercado, siempre prestando un servicio de calidad y preparado ante situaciones precarias y entropicas.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7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118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119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20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21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22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23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24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6C7C6F4C-D0C4-4266-A6AC-4662B1DCE941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126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Objetivo General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Desarrollar un plan estratégico de de gestión de información para toma de decisiones y aseguramiento de calidad en atención para tramites en el servicio al usuario, explorar amenazas y oportunidades de la organización, para que con ayuda de la teoría de la información y el pensamiento sistémico, enfoque holístico, sistemas adaptativos y complejos(CAS); Se puedan dotar herramientas para la toma de decisiones en la entidad en miras de un mundo globalizado y en constante cambio.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9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130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131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32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33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34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35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36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840EE478-813B-4729-A5AD-EDD9375725BC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138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Objetivos Específicos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Construir un marco metodológico procedimental para desarrollo de plan estratégico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Obtener información de fuentes primarias, en este caso conocimientos de clientes.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Determinar Interesados, obtener información referente a ello.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Ejecutar análisis holístico de Interesados, su entorno, comportamiento y uso al sistema.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Identificar cada uno de los procesos y sus respectivos comportamientos en el sistema, determinar entradas, proceso automatizado, y salidas de cada uno.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Definir la densidad demográfica inmersa en cada uno de los procesos y determinar alcances del sistema.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sp>
        <p:nvSpPr>
          <p:cNvPr id="139" name="CustomShape 12"/>
          <p:cNvSpPr/>
          <p:nvPr/>
        </p:nvSpPr>
        <p:spPr>
          <a:xfrm>
            <a:off x="8856360" y="4032000"/>
            <a:ext cx="1151640" cy="647640"/>
          </a:xfrm>
          <a:custGeom>
            <a:avLst/>
            <a:gdLst/>
            <a:ahLst/>
            <a:rect l="l" t="t" r="r" b="b"/>
            <a:pathLst>
              <a:path w="3202" h="1801">
                <a:moveTo>
                  <a:pt x="0" y="450"/>
                </a:moveTo>
                <a:lnTo>
                  <a:pt x="2400" y="450"/>
                </a:lnTo>
                <a:lnTo>
                  <a:pt x="2400" y="0"/>
                </a:lnTo>
                <a:lnTo>
                  <a:pt x="3201" y="900"/>
                </a:lnTo>
                <a:lnTo>
                  <a:pt x="2400" y="1800"/>
                </a:lnTo>
                <a:lnTo>
                  <a:pt x="2400" y="1350"/>
                </a:lnTo>
                <a:lnTo>
                  <a:pt x="0" y="1350"/>
                </a:lnTo>
                <a:lnTo>
                  <a:pt x="0" y="450"/>
                </a:lnTo>
              </a:path>
            </a:pathLst>
          </a:cu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rgbClr val="c6c4ab"/>
          </a:solidFill>
          <a:ln w="57240">
            <a:solidFill>
              <a:srgbClr val="5c836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2"/>
          <p:cNvSpPr/>
          <p:nvPr/>
        </p:nvSpPr>
        <p:spPr>
          <a:xfrm>
            <a:off x="1872000" y="144000"/>
            <a:ext cx="8063640" cy="1367640"/>
          </a:xfrm>
          <a:prstGeom prst="rect">
            <a:avLst/>
          </a:prstGeom>
          <a:solidFill>
            <a:srgbClr val="15514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2" name="" descr=""/>
          <p:cNvPicPr/>
          <p:nvPr/>
        </p:nvPicPr>
        <p:blipFill>
          <a:blip r:embed="rId1"/>
          <a:stretch/>
        </p:blipFill>
        <p:spPr>
          <a:xfrm>
            <a:off x="75240" y="0"/>
            <a:ext cx="1796400" cy="1801080"/>
          </a:xfrm>
          <a:prstGeom prst="rect">
            <a:avLst/>
          </a:prstGeom>
          <a:ln>
            <a:noFill/>
          </a:ln>
        </p:spPr>
      </p:pic>
      <p:sp>
        <p:nvSpPr>
          <p:cNvPr id="143" name="CustomShape 3"/>
          <p:cNvSpPr/>
          <p:nvPr/>
        </p:nvSpPr>
        <p:spPr>
          <a:xfrm>
            <a:off x="1944000" y="345240"/>
            <a:ext cx="8135640" cy="70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s-CO" sz="2000" spc="-1" strike="noStrike">
                <a:solidFill>
                  <a:srgbClr val="a5c9c3"/>
                </a:solidFill>
                <a:latin typeface="Noto Kufi Arabic"/>
              </a:rPr>
              <a:t>Plan de Gestión Estratégico Para la Atención de Tramites en Entidad Nueva E.P.S.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144" name="CustomShape 4"/>
          <p:cNvSpPr/>
          <p:nvPr/>
        </p:nvSpPr>
        <p:spPr>
          <a:xfrm>
            <a:off x="8136000" y="1067760"/>
            <a:ext cx="1871640" cy="36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5c836e"/>
                </a:solidFill>
                <a:latin typeface="Noto Kufi Arabic"/>
              </a:rPr>
              <a:t>Ante-proyecto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45" name="CustomShape 5"/>
          <p:cNvSpPr/>
          <p:nvPr/>
        </p:nvSpPr>
        <p:spPr>
          <a:xfrm>
            <a:off x="6408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Cronograma</a:t>
            </a:r>
            <a:r>
              <a:rPr b="1" lang="es-CO" sz="1800" spc="-1" strike="noStrike">
                <a:solidFill>
                  <a:srgbClr val="155149"/>
                </a:solidFill>
                <a:latin typeface="Noto Kufi Arabic"/>
                <a:ea typeface="DejaVu Sans"/>
              </a:rPr>
              <a:t> 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46" name="CustomShape 6"/>
          <p:cNvSpPr/>
          <p:nvPr/>
        </p:nvSpPr>
        <p:spPr>
          <a:xfrm>
            <a:off x="2232000" y="4896000"/>
            <a:ext cx="2015640" cy="647640"/>
          </a:xfrm>
          <a:prstGeom prst="rect">
            <a:avLst/>
          </a:pr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Objetivos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47" name="CustomShape 7"/>
          <p:cNvSpPr/>
          <p:nvPr/>
        </p:nvSpPr>
        <p:spPr>
          <a:xfrm>
            <a:off x="4320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Técnicas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48" name="CustomShape 8"/>
          <p:cNvSpPr/>
          <p:nvPr/>
        </p:nvSpPr>
        <p:spPr>
          <a:xfrm>
            <a:off x="144000" y="4896000"/>
            <a:ext cx="2015640" cy="64764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s-CO" sz="1800" spc="-1" strike="noStrike">
                <a:solidFill>
                  <a:srgbClr val="a5c9c3"/>
                </a:solidFill>
                <a:latin typeface="Noto Kufi Arabic"/>
                <a:ea typeface="DejaVu Sans"/>
              </a:rPr>
              <a:t>Justificación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149" name="CustomShape 9"/>
          <p:cNvSpPr/>
          <p:nvPr/>
        </p:nvSpPr>
        <p:spPr>
          <a:xfrm>
            <a:off x="8861400" y="4900680"/>
            <a:ext cx="1079640" cy="642960"/>
          </a:xfrm>
          <a:prstGeom prst="rect">
            <a:avLst/>
          </a:prstGeom>
          <a:solidFill>
            <a:srgbClr val="5c836e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10"/>
          <p:cNvSpPr/>
          <p:nvPr/>
        </p:nvSpPr>
        <p:spPr>
          <a:xfrm>
            <a:off x="8496000" y="4968000"/>
            <a:ext cx="1445400" cy="5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fld id="{A30D55A8-E400-4F1A-AA12-1E529884F840}" type="slidenum">
              <a:rPr b="0" lang="es-CO" sz="1800" spc="-1" strike="noStrike">
                <a:solidFill>
                  <a:srgbClr val="ceebe6"/>
                </a:solidFill>
                <a:latin typeface="Noto Kufi Arabic"/>
              </a:rPr>
              <a:t>1</a:t>
            </a:fld>
            <a:endParaRPr b="0" lang="es-CO" sz="1800" spc="-1" strike="noStrike">
              <a:latin typeface="Arial"/>
            </a:endParaRPr>
          </a:p>
        </p:txBody>
      </p:sp>
      <p:sp>
        <p:nvSpPr>
          <p:cNvPr id="151" name="CustomShape 11"/>
          <p:cNvSpPr/>
          <p:nvPr/>
        </p:nvSpPr>
        <p:spPr>
          <a:xfrm>
            <a:off x="1152000" y="1801440"/>
            <a:ext cx="8855640" cy="2878200"/>
          </a:xfrm>
          <a:prstGeom prst="rect">
            <a:avLst/>
          </a:prstGeom>
          <a:solidFill>
            <a:srgbClr val="ecece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00000"/>
              </a:lnSpc>
            </a:pPr>
            <a:r>
              <a:rPr b="1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Objetivos Específicos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Generar análisis interno de la entidad, su misión, visión, procedimientos por sección determinados por la definición de cada sub-sistema: 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Dirección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Mantencion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Producción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Apoyo</a:t>
            </a:r>
            <a:endParaRPr b="0" lang="es-CO" sz="1200" spc="-1" strike="noStrike">
              <a:latin typeface="Arial"/>
            </a:endParaRPr>
          </a:p>
          <a:p>
            <a:pPr lvl="1" marL="432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Adaptación</a:t>
            </a:r>
            <a:endParaRPr b="0" lang="es-CO" sz="1200" spc="-1" strike="noStrike"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200" spc="-1" strike="noStrike">
                <a:solidFill>
                  <a:srgbClr val="000000"/>
                </a:solidFill>
                <a:latin typeface="Noto Kufi Arabic"/>
                <a:ea typeface="DejaVu Sans"/>
              </a:rPr>
              <a:t>Diagnosticar estado del sistema, incluyendo cada uno de los procesos.</a:t>
            </a:r>
            <a:endParaRPr b="0" lang="es-CO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s-CO" sz="1200" spc="-1" strike="noStrike">
              <a:latin typeface="Arial"/>
            </a:endParaRPr>
          </a:p>
        </p:txBody>
      </p:sp>
      <p:sp>
        <p:nvSpPr>
          <p:cNvPr id="152" name="CustomShape 12"/>
          <p:cNvSpPr/>
          <p:nvPr/>
        </p:nvSpPr>
        <p:spPr>
          <a:xfrm>
            <a:off x="8856360" y="4032000"/>
            <a:ext cx="1151640" cy="647640"/>
          </a:xfrm>
          <a:custGeom>
            <a:avLst/>
            <a:gdLst/>
            <a:ahLst/>
            <a:rect l="l" t="t" r="r" b="b"/>
            <a:pathLst>
              <a:path w="3202" h="1801">
                <a:moveTo>
                  <a:pt x="0" y="450"/>
                </a:moveTo>
                <a:lnTo>
                  <a:pt x="2400" y="450"/>
                </a:lnTo>
                <a:lnTo>
                  <a:pt x="2400" y="0"/>
                </a:lnTo>
                <a:lnTo>
                  <a:pt x="3201" y="900"/>
                </a:lnTo>
                <a:lnTo>
                  <a:pt x="2400" y="1800"/>
                </a:lnTo>
                <a:lnTo>
                  <a:pt x="2400" y="1350"/>
                </a:lnTo>
                <a:lnTo>
                  <a:pt x="0" y="1350"/>
                </a:lnTo>
                <a:lnTo>
                  <a:pt x="0" y="450"/>
                </a:lnTo>
              </a:path>
            </a:pathLst>
          </a:custGeom>
          <a:solidFill>
            <a:srgbClr val="155149"/>
          </a:solidFill>
          <a:ln>
            <a:solidFill>
              <a:srgbClr val="5f1812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</TotalTime>
  <Application>LibreOffice/6.2.0.3$Linux_X86_64 LibreOffice_project/20$Build-3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2019-02-26T11:15:38Z</dcterms:created>
  <dc:creator/>
  <dc:description/>
  <dc:language>es-CO</dc:language>
  <cp:lastModifiedBy/>
  <dcterms:modified xsi:type="dcterms:W3CDTF">2019-03-03T23:37:44Z</dcterms:modified>
  <cp:revision>55</cp:revision>
  <dc:subject/>
  <dc:title/>
</cp:coreProperties>
</file>